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glb" ContentType="model/gltf.binary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6" r:id="rId3"/>
    <p:sldId id="307" r:id="rId4"/>
    <p:sldId id="282" r:id="rId5"/>
    <p:sldId id="308" r:id="rId6"/>
    <p:sldId id="309" r:id="rId7"/>
    <p:sldId id="310" r:id="rId8"/>
    <p:sldId id="311" r:id="rId9"/>
    <p:sldId id="312" r:id="rId10"/>
    <p:sldId id="316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redný štýl 2 - zvýrazneni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4F8B8EFB-AA25-415D-B0EC-9DD88A56F1F0}" type="datetimeFigureOut">
              <a:rPr lang="sk-SK" smtClean="0"/>
              <a:pPr/>
              <a:t>10. 6. 2020</a:t>
            </a:fld>
            <a:endParaRPr lang="sk-SK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6B1B5C3-7D23-4117-96E7-073B2F3DF84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288559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8EFB-AA25-415D-B0EC-9DD88A56F1F0}" type="datetimeFigureOut">
              <a:rPr lang="sk-SK" smtClean="0"/>
              <a:pPr/>
              <a:t>10. 6. 2020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B5C3-7D23-4117-96E7-073B2F3DF84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66841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8EFB-AA25-415D-B0EC-9DD88A56F1F0}" type="datetimeFigureOut">
              <a:rPr lang="sk-SK" smtClean="0"/>
              <a:pPr/>
              <a:t>10. 6. 2020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B5C3-7D23-4117-96E7-073B2F3DF84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12282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8EFB-AA25-415D-B0EC-9DD88A56F1F0}" type="datetimeFigureOut">
              <a:rPr lang="sk-SK" smtClean="0"/>
              <a:pPr/>
              <a:t>10. 6. 2020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B5C3-7D23-4117-96E7-073B2F3DF84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92684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F8B8EFB-AA25-415D-B0EC-9DD88A56F1F0}" type="datetimeFigureOut">
              <a:rPr lang="sk-SK" smtClean="0"/>
              <a:pPr/>
              <a:t>10. 6. 2020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6B1B5C3-7D23-4117-96E7-073B2F3DF84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735130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8EFB-AA25-415D-B0EC-9DD88A56F1F0}" type="datetimeFigureOut">
              <a:rPr lang="sk-SK" smtClean="0"/>
              <a:pPr/>
              <a:t>10. 6. 2020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B5C3-7D23-4117-96E7-073B2F3DF84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61493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8EFB-AA25-415D-B0EC-9DD88A56F1F0}" type="datetimeFigureOut">
              <a:rPr lang="sk-SK" smtClean="0"/>
              <a:pPr/>
              <a:t>10. 6. 2020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B5C3-7D23-4117-96E7-073B2F3DF84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362800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8EFB-AA25-415D-B0EC-9DD88A56F1F0}" type="datetimeFigureOut">
              <a:rPr lang="sk-SK" smtClean="0"/>
              <a:pPr/>
              <a:t>10. 6. 2020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B5C3-7D23-4117-96E7-073B2F3DF84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174526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8EFB-AA25-415D-B0EC-9DD88A56F1F0}" type="datetimeFigureOut">
              <a:rPr lang="sk-SK" smtClean="0"/>
              <a:pPr/>
              <a:t>10. 6. 2020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B5C3-7D23-4117-96E7-073B2F3DF84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4596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8EFB-AA25-415D-B0EC-9DD88A56F1F0}" type="datetimeFigureOut">
              <a:rPr lang="sk-SK" smtClean="0"/>
              <a:pPr/>
              <a:t>10. 6. 2020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sk-S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B1B5C3-7D23-4117-96E7-073B2F3DF84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64854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F8B8EFB-AA25-415D-B0EC-9DD88A56F1F0}" type="datetimeFigureOut">
              <a:rPr lang="sk-SK" smtClean="0"/>
              <a:pPr/>
              <a:t>10. 6. 2020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B1B5C3-7D23-4117-96E7-073B2F3DF84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978193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8B8EFB-AA25-415D-B0EC-9DD88A56F1F0}" type="datetimeFigureOut">
              <a:rPr lang="sk-SK" smtClean="0"/>
              <a:pPr/>
              <a:t>10. 6. 2020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6B1B5C3-7D23-4117-96E7-073B2F3DF84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34349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knY2mGwn4o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610CA9FB-A263-44C8-A83D-03605CFD7008}"/>
              </a:ext>
            </a:extLst>
          </p:cNvPr>
          <p:cNvSpPr txBox="1"/>
          <p:nvPr/>
        </p:nvSpPr>
        <p:spPr>
          <a:xfrm>
            <a:off x="1464816" y="2254928"/>
            <a:ext cx="88776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5400" b="1" dirty="0" smtClean="0">
                <a:solidFill>
                  <a:srgbClr val="0070C0"/>
                </a:solidFill>
              </a:rPr>
              <a:t>Sčitovanie </a:t>
            </a:r>
            <a:r>
              <a:rPr lang="sk-SK" sz="5400" b="1" dirty="0" err="1" smtClean="0">
                <a:solidFill>
                  <a:srgbClr val="0070C0"/>
                </a:solidFill>
              </a:rPr>
              <a:t>dvoch</a:t>
            </a:r>
            <a:r>
              <a:rPr lang="sk-SK" sz="5400" b="1" dirty="0" err="1" smtClean="0">
                <a:solidFill>
                  <a:srgbClr val="0070C0"/>
                </a:solidFill>
              </a:rPr>
              <a:t>-dvojciferných</a:t>
            </a:r>
            <a:r>
              <a:rPr lang="sk-SK" sz="5400" b="1" dirty="0" smtClean="0">
                <a:solidFill>
                  <a:srgbClr val="0070C0"/>
                </a:solidFill>
              </a:rPr>
              <a:t> </a:t>
            </a:r>
            <a:r>
              <a:rPr lang="sk-SK" sz="5400" b="1" dirty="0">
                <a:solidFill>
                  <a:srgbClr val="0070C0"/>
                </a:solidFill>
              </a:rPr>
              <a:t>čísel</a:t>
            </a:r>
          </a:p>
        </p:txBody>
      </p:sp>
    </p:spTree>
    <p:extLst>
      <p:ext uri="{BB962C8B-B14F-4D97-AF65-F5344CB8AC3E}">
        <p14:creationId xmlns:p14="http://schemas.microsoft.com/office/powerpoint/2010/main" xmlns="" val="756805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eník.cz | Kahau nosatý | fotogalerie">
            <a:extLst>
              <a:ext uri="{FF2B5EF4-FFF2-40B4-BE49-F238E27FC236}">
                <a16:creationId xmlns:a16="http://schemas.microsoft.com/office/drawing/2014/main" xmlns="" id="{277BFF44-4D1E-48A9-9986-D36756C2E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791" y="271671"/>
            <a:ext cx="5936974" cy="634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xmlns="" id="{3C6EF2E4-0F6E-4FBF-B1B9-DA9AB2BE402D}"/>
              </a:ext>
            </a:extLst>
          </p:cNvPr>
          <p:cNvSpPr/>
          <p:nvPr/>
        </p:nvSpPr>
        <p:spPr>
          <a:xfrm>
            <a:off x="6347792" y="271671"/>
            <a:ext cx="5592417" cy="597673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>
                <a:solidFill>
                  <a:srgbClr val="0070C0"/>
                </a:solidFill>
              </a:rPr>
              <a:t>KAHAU NOSATÝ</a:t>
            </a:r>
          </a:p>
          <a:p>
            <a:pPr marL="285750" indent="-285750" algn="ctr">
              <a:buFontTx/>
              <a:buChar char="-"/>
            </a:pPr>
            <a:r>
              <a:rPr lang="sk-SK" sz="2400" b="1" dirty="0">
                <a:solidFill>
                  <a:srgbClr val="0070C0"/>
                </a:solidFill>
              </a:rPr>
              <a:t>Volá sa aj </a:t>
            </a:r>
            <a:r>
              <a:rPr lang="sk-SK" sz="2400" b="1" dirty="0" err="1">
                <a:solidFill>
                  <a:srgbClr val="0070C0"/>
                </a:solidFill>
              </a:rPr>
              <a:t>Nasalis</a:t>
            </a:r>
            <a:r>
              <a:rPr lang="sk-SK" sz="2400" b="1" dirty="0">
                <a:solidFill>
                  <a:srgbClr val="0070C0"/>
                </a:solidFill>
              </a:rPr>
              <a:t>.</a:t>
            </a:r>
          </a:p>
          <a:p>
            <a:pPr marL="285750" indent="-285750" algn="ctr">
              <a:buFontTx/>
              <a:buChar char="-"/>
            </a:pPr>
            <a:r>
              <a:rPr lang="sk-SK" sz="2400" b="1" dirty="0">
                <a:solidFill>
                  <a:srgbClr val="0070C0"/>
                </a:solidFill>
              </a:rPr>
              <a:t>Je to opica, ktorá žije v Ázii.</a:t>
            </a:r>
          </a:p>
          <a:p>
            <a:pPr marL="285750" indent="-285750" algn="ctr">
              <a:buFontTx/>
              <a:buChar char="-"/>
            </a:pPr>
            <a:r>
              <a:rPr lang="sk-SK" sz="2400" b="1" dirty="0">
                <a:solidFill>
                  <a:srgbClr val="0070C0"/>
                </a:solidFill>
              </a:rPr>
              <a:t>Má obrovský previsnutý nos v tvare uhorky – dlhý až 10 cm.</a:t>
            </a:r>
          </a:p>
          <a:p>
            <a:pPr marL="285750" indent="-285750" algn="ctr">
              <a:buFontTx/>
              <a:buChar char="-"/>
            </a:pPr>
            <a:r>
              <a:rPr lang="sk-SK" sz="2400" b="1" dirty="0">
                <a:solidFill>
                  <a:srgbClr val="0070C0"/>
                </a:solidFill>
              </a:rPr>
              <a:t>Celý svoj život trávi na mangovníkoch.</a:t>
            </a:r>
          </a:p>
          <a:p>
            <a:pPr marL="285750" indent="-285750" algn="ctr">
              <a:buFontTx/>
              <a:buChar char="-"/>
            </a:pPr>
            <a:r>
              <a:rPr lang="sk-SK" sz="2400" b="1" dirty="0">
                <a:solidFill>
                  <a:srgbClr val="0070C0"/>
                </a:solidFill>
              </a:rPr>
              <a:t>Je to v podstate vegetariánska opica.</a:t>
            </a:r>
          </a:p>
          <a:p>
            <a:pPr marL="285750" indent="-285750" algn="ctr">
              <a:buFontTx/>
              <a:buChar char="-"/>
            </a:pPr>
            <a:r>
              <a:rPr lang="sk-SK" sz="2400" b="1" dirty="0">
                <a:solidFill>
                  <a:srgbClr val="0070C0"/>
                </a:solidFill>
              </a:rPr>
              <a:t>Pozrite si krátke video: </a:t>
            </a:r>
            <a:r>
              <a:rPr lang="sk-SK" sz="2400" dirty="0">
                <a:hlinkClick r:id="rId3"/>
              </a:rPr>
              <a:t>https://www.youtube.com/watch?v=2knY2mGwn4o</a:t>
            </a:r>
            <a:endParaRPr lang="sk-SK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7950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20BD8E3-E298-492F-9B47-2D0C08DF5C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Výborne! </a:t>
            </a:r>
            <a:r>
              <a:rPr lang="sk-SK" dirty="0">
                <a:sym typeface="Wingdings" panose="05000000000000000000" pitchFamily="2" charset="2"/>
              </a:rPr>
              <a:t></a:t>
            </a:r>
            <a:endParaRPr lang="sk-SK" dirty="0"/>
          </a:p>
        </p:txBody>
      </p:sp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4" name="3D model 3" descr="Smiling Face With Smiling Eyes Emoji">
                <a:extLst>
                  <a:ext uri="{FF2B5EF4-FFF2-40B4-BE49-F238E27FC236}">
                    <a16:creationId xmlns:a16="http://schemas.microsoft.com/office/drawing/2014/main" id="{F9654EA5-760A-4F66-AF34-E756BE344AD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24991702"/>
                  </p:ext>
                </p:extLst>
              </p:nvPr>
            </p:nvGraphicFramePr>
            <p:xfrm>
              <a:off x="626495" y="2973275"/>
              <a:ext cx="2747020" cy="2747019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747020" cy="2747019"/>
                    </a:xfrm>
                    <a:prstGeom prst="rect">
                      <a:avLst/>
                    </a:prstGeom>
                  </am3d:spPr>
                  <am3d:camera>
                    <am3d:pos x="0" y="0" z="8135858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5044" d="1000000"/>
                    <am3d:preTrans dx="3" dy="-17963324" dz="-36663"/>
                    <am3d:scale>
                      <am3d:sx n="1000000" d="1000000"/>
                      <am3d:sy n="1000000" d="1000000"/>
                      <am3d:sz n="1000000" d="1000000"/>
                    </am3d:scale>
                    <am3d:rot ax="504727" ay="658303" az="96734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489985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Smiling Face With Smiling Eyes Emoji">
                <a:extLst>
                  <a:ext uri="{FF2B5EF4-FFF2-40B4-BE49-F238E27FC236}">
                    <a16:creationId xmlns:a16="http://schemas.microsoft.com/office/drawing/2014/main" xmlns="" id="{F9654EA5-760A-4F66-AF34-E756BE344AD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26495" y="2973275"/>
                <a:ext cx="2747020" cy="274701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242570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41FCCB2-FDB7-4AF1-8FE5-942CB8235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71533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>
                <a:solidFill>
                  <a:srgbClr val="7030A0"/>
                </a:solidFill>
              </a:rPr>
              <a:t>Pokúste sa vylúštiť názov zvieratka na obrázku. AKO NA TO?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2B8943B-F08A-4F35-A439-A893DBCB6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sk-SK" sz="4000" b="1" dirty="0">
                <a:solidFill>
                  <a:srgbClr val="0070C0"/>
                </a:solidFill>
              </a:rPr>
              <a:t>Vypočítajte všetky príklady.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sk-SK" sz="4000" b="1" dirty="0">
                <a:solidFill>
                  <a:srgbClr val="0070C0"/>
                </a:solidFill>
              </a:rPr>
              <a:t>Pri každom výsledku nájdete priradené písmeno.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sk-SK" sz="4000" b="1" dirty="0">
                <a:solidFill>
                  <a:srgbClr val="0070C0"/>
                </a:solidFill>
              </a:rPr>
              <a:t>Zoraďte výsledky od najväčšieho po najmenšie – získate názov zvieratka. </a:t>
            </a:r>
          </a:p>
        </p:txBody>
      </p:sp>
    </p:spTree>
    <p:extLst>
      <p:ext uri="{BB962C8B-B14F-4D97-AF65-F5344CB8AC3E}">
        <p14:creationId xmlns:p14="http://schemas.microsoft.com/office/powerpoint/2010/main" xmlns="" val="2364043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ník.cz | Kahau nosatý | fotogalerie">
            <a:extLst>
              <a:ext uri="{FF2B5EF4-FFF2-40B4-BE49-F238E27FC236}">
                <a16:creationId xmlns:a16="http://schemas.microsoft.com/office/drawing/2014/main" xmlns="" id="{43DC7995-BC90-43DA-A7D7-3053E7B41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8278" y="99392"/>
            <a:ext cx="5610087" cy="420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boscis Monkey | Kahau nosatý | FotoAparát.cz">
            <a:extLst>
              <a:ext uri="{FF2B5EF4-FFF2-40B4-BE49-F238E27FC236}">
                <a16:creationId xmlns:a16="http://schemas.microsoft.com/office/drawing/2014/main" xmlns="" id="{8DC1C6C2-B156-4ACF-BA9C-35F243A9F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39008"/>
            <a:ext cx="6629402" cy="441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9125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AB77B07-BE70-4BF6-AB35-2B227817C2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11500" dirty="0">
                <a:solidFill>
                  <a:srgbClr val="0070C0"/>
                </a:solidFill>
              </a:rPr>
              <a:t>23 + 69 = ?</a:t>
            </a:r>
          </a:p>
        </p:txBody>
      </p:sp>
      <p:sp>
        <p:nvSpPr>
          <p:cNvPr id="3" name="Bublina myšlienky: obláčik 2">
            <a:extLst>
              <a:ext uri="{FF2B5EF4-FFF2-40B4-BE49-F238E27FC236}">
                <a16:creationId xmlns:a16="http://schemas.microsoft.com/office/drawing/2014/main" xmlns="" id="{A87C7F33-1660-4C9F-AD17-3C913DEDAE38}"/>
              </a:ext>
            </a:extLst>
          </p:cNvPr>
          <p:cNvSpPr/>
          <p:nvPr/>
        </p:nvSpPr>
        <p:spPr>
          <a:xfrm>
            <a:off x="2173357" y="4452730"/>
            <a:ext cx="2438400" cy="1881809"/>
          </a:xfrm>
          <a:prstGeom prst="cloudCallout">
            <a:avLst>
              <a:gd name="adj1" fmla="val 211232"/>
              <a:gd name="adj2" fmla="val -7271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7200" dirty="0">
                <a:solidFill>
                  <a:srgbClr val="0070C0"/>
                </a:solidFill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xmlns="" val="3329138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AB77B07-BE70-4BF6-AB35-2B227817C2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11500" dirty="0">
                <a:solidFill>
                  <a:srgbClr val="0070C0"/>
                </a:solidFill>
              </a:rPr>
              <a:t>47 + 36 = ?</a:t>
            </a:r>
          </a:p>
        </p:txBody>
      </p:sp>
      <p:sp>
        <p:nvSpPr>
          <p:cNvPr id="3" name="Bublina myšlienky: obláčik 2">
            <a:extLst>
              <a:ext uri="{FF2B5EF4-FFF2-40B4-BE49-F238E27FC236}">
                <a16:creationId xmlns:a16="http://schemas.microsoft.com/office/drawing/2014/main" xmlns="" id="{A87C7F33-1660-4C9F-AD17-3C913DEDAE38}"/>
              </a:ext>
            </a:extLst>
          </p:cNvPr>
          <p:cNvSpPr/>
          <p:nvPr/>
        </p:nvSpPr>
        <p:spPr>
          <a:xfrm>
            <a:off x="2173357" y="4452730"/>
            <a:ext cx="2438400" cy="1881809"/>
          </a:xfrm>
          <a:prstGeom prst="cloudCallout">
            <a:avLst>
              <a:gd name="adj1" fmla="val 211232"/>
              <a:gd name="adj2" fmla="val -7271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8000" b="1" dirty="0">
                <a:solidFill>
                  <a:srgbClr val="0070C0"/>
                </a:solidFill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xmlns="" val="1960161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AB77B07-BE70-4BF6-AB35-2B227817C2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11500" dirty="0">
                <a:solidFill>
                  <a:srgbClr val="0070C0"/>
                </a:solidFill>
              </a:rPr>
              <a:t>18 + 54 = ?</a:t>
            </a:r>
          </a:p>
        </p:txBody>
      </p:sp>
      <p:sp>
        <p:nvSpPr>
          <p:cNvPr id="3" name="Bublina myšlienky: obláčik 2">
            <a:extLst>
              <a:ext uri="{FF2B5EF4-FFF2-40B4-BE49-F238E27FC236}">
                <a16:creationId xmlns:a16="http://schemas.microsoft.com/office/drawing/2014/main" xmlns="" id="{A87C7F33-1660-4C9F-AD17-3C913DEDAE38}"/>
              </a:ext>
            </a:extLst>
          </p:cNvPr>
          <p:cNvSpPr/>
          <p:nvPr/>
        </p:nvSpPr>
        <p:spPr>
          <a:xfrm>
            <a:off x="2173357" y="4452730"/>
            <a:ext cx="2438400" cy="1881809"/>
          </a:xfrm>
          <a:prstGeom prst="cloudCallout">
            <a:avLst>
              <a:gd name="adj1" fmla="val 211232"/>
              <a:gd name="adj2" fmla="val -7271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6600" b="1" dirty="0">
                <a:solidFill>
                  <a:srgbClr val="0070C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xmlns="" val="2983687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AB77B07-BE70-4BF6-AB35-2B227817C2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11500" dirty="0">
                <a:solidFill>
                  <a:srgbClr val="0070C0"/>
                </a:solidFill>
              </a:rPr>
              <a:t>66 + 25 = ?</a:t>
            </a:r>
          </a:p>
        </p:txBody>
      </p:sp>
      <p:sp>
        <p:nvSpPr>
          <p:cNvPr id="3" name="Bublina myšlienky: obláčik 2">
            <a:extLst>
              <a:ext uri="{FF2B5EF4-FFF2-40B4-BE49-F238E27FC236}">
                <a16:creationId xmlns:a16="http://schemas.microsoft.com/office/drawing/2014/main" xmlns="" id="{A87C7F33-1660-4C9F-AD17-3C913DEDAE38}"/>
              </a:ext>
            </a:extLst>
          </p:cNvPr>
          <p:cNvSpPr/>
          <p:nvPr/>
        </p:nvSpPr>
        <p:spPr>
          <a:xfrm>
            <a:off x="2173357" y="4452730"/>
            <a:ext cx="2438400" cy="1881809"/>
          </a:xfrm>
          <a:prstGeom prst="cloudCallout">
            <a:avLst>
              <a:gd name="adj1" fmla="val 211232"/>
              <a:gd name="adj2" fmla="val -7271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8800" b="1" dirty="0">
                <a:solidFill>
                  <a:srgbClr val="0070C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xmlns="" val="679036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AB77B07-BE70-4BF6-AB35-2B227817C2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11500" dirty="0">
                <a:solidFill>
                  <a:srgbClr val="0070C0"/>
                </a:solidFill>
              </a:rPr>
              <a:t>34 + 19 = ?</a:t>
            </a:r>
          </a:p>
        </p:txBody>
      </p:sp>
      <p:sp>
        <p:nvSpPr>
          <p:cNvPr id="3" name="Bublina myšlienky: obláčik 2">
            <a:extLst>
              <a:ext uri="{FF2B5EF4-FFF2-40B4-BE49-F238E27FC236}">
                <a16:creationId xmlns:a16="http://schemas.microsoft.com/office/drawing/2014/main" xmlns="" id="{A87C7F33-1660-4C9F-AD17-3C913DEDAE38}"/>
              </a:ext>
            </a:extLst>
          </p:cNvPr>
          <p:cNvSpPr/>
          <p:nvPr/>
        </p:nvSpPr>
        <p:spPr>
          <a:xfrm>
            <a:off x="2173357" y="4452730"/>
            <a:ext cx="2438400" cy="1881809"/>
          </a:xfrm>
          <a:prstGeom prst="cloudCallout">
            <a:avLst>
              <a:gd name="adj1" fmla="val 211232"/>
              <a:gd name="adj2" fmla="val -7271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>
                <a:solidFill>
                  <a:srgbClr val="0070C0"/>
                </a:solidFill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xmlns="" val="3503795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xmlns="" id="{967F0925-1116-40CF-AC5D-3BB9A9C1206D}"/>
              </a:ext>
            </a:extLst>
          </p:cNvPr>
          <p:cNvSpPr txBox="1"/>
          <p:nvPr/>
        </p:nvSpPr>
        <p:spPr>
          <a:xfrm>
            <a:off x="702365" y="437321"/>
            <a:ext cx="10045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>
                <a:solidFill>
                  <a:srgbClr val="0070C0"/>
                </a:solidFill>
              </a:rPr>
              <a:t>Zoraďte výsledky od najväčšieho po najmenšie. Priraďte k číslam písmená. </a:t>
            </a:r>
            <a:r>
              <a:rPr lang="sk-SK" sz="3600" b="1" dirty="0">
                <a:solidFill>
                  <a:srgbClr val="0070C0"/>
                </a:solidFill>
                <a:sym typeface="Wingdings" panose="05000000000000000000" pitchFamily="2" charset="2"/>
              </a:rPr>
              <a:t></a:t>
            </a:r>
            <a:endParaRPr lang="sk-SK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Tabuľka 3">
            <a:extLst>
              <a:ext uri="{FF2B5EF4-FFF2-40B4-BE49-F238E27FC236}">
                <a16:creationId xmlns:a16="http://schemas.microsoft.com/office/drawing/2014/main" xmlns="" id="{65763257-D6CF-44A6-95C9-EE8FD57DC9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1972666"/>
              </p:ext>
            </p:extLst>
          </p:nvPr>
        </p:nvGraphicFramePr>
        <p:xfrm>
          <a:off x="7262191" y="1938202"/>
          <a:ext cx="3891722" cy="3680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5861">
                  <a:extLst>
                    <a:ext uri="{9D8B030D-6E8A-4147-A177-3AD203B41FA5}">
                      <a16:colId xmlns:a16="http://schemas.microsoft.com/office/drawing/2014/main" xmlns="" val="978123256"/>
                    </a:ext>
                  </a:extLst>
                </a:gridCol>
                <a:gridCol w="1945861">
                  <a:extLst>
                    <a:ext uri="{9D8B030D-6E8A-4147-A177-3AD203B41FA5}">
                      <a16:colId xmlns:a16="http://schemas.microsoft.com/office/drawing/2014/main" xmlns="" val="4185011885"/>
                    </a:ext>
                  </a:extLst>
                </a:gridCol>
              </a:tblGrid>
              <a:tr h="728054">
                <a:tc>
                  <a:txBody>
                    <a:bodyPr/>
                    <a:lstStyle/>
                    <a:p>
                      <a:pPr algn="ctr"/>
                      <a:r>
                        <a:rPr lang="sk-SK" sz="4000" b="1" dirty="0">
                          <a:solidFill>
                            <a:srgbClr val="FF0000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4000" b="1" dirty="0">
                          <a:solidFill>
                            <a:srgbClr val="FF0000"/>
                          </a:solidFill>
                        </a:rPr>
                        <a:t>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9588742"/>
                  </a:ext>
                </a:extLst>
              </a:tr>
              <a:tr h="738166">
                <a:tc>
                  <a:txBody>
                    <a:bodyPr/>
                    <a:lstStyle/>
                    <a:p>
                      <a:pPr algn="ctr"/>
                      <a:r>
                        <a:rPr lang="sk-SK" sz="4000" b="1" dirty="0">
                          <a:solidFill>
                            <a:srgbClr val="FF0000"/>
                          </a:solidFill>
                        </a:rPr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4000" b="1" dirty="0">
                          <a:solidFill>
                            <a:srgbClr val="FF0000"/>
                          </a:solidFill>
                        </a:rPr>
                        <a:t>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3557482"/>
                  </a:ext>
                </a:extLst>
              </a:tr>
              <a:tr h="738166">
                <a:tc>
                  <a:txBody>
                    <a:bodyPr/>
                    <a:lstStyle/>
                    <a:p>
                      <a:pPr algn="ctr"/>
                      <a:r>
                        <a:rPr lang="sk-SK" sz="4000" b="1" dirty="0">
                          <a:solidFill>
                            <a:srgbClr val="FF0000"/>
                          </a:solidFill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4000" b="1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1660088"/>
                  </a:ext>
                </a:extLst>
              </a:tr>
              <a:tr h="738166">
                <a:tc>
                  <a:txBody>
                    <a:bodyPr/>
                    <a:lstStyle/>
                    <a:p>
                      <a:pPr algn="ctr"/>
                      <a:r>
                        <a:rPr lang="sk-SK" sz="4000" b="1" dirty="0">
                          <a:solidFill>
                            <a:srgbClr val="FF0000"/>
                          </a:solidFill>
                        </a:rPr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4000" b="1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0143993"/>
                  </a:ext>
                </a:extLst>
              </a:tr>
              <a:tr h="738166">
                <a:tc>
                  <a:txBody>
                    <a:bodyPr/>
                    <a:lstStyle/>
                    <a:p>
                      <a:pPr algn="ctr"/>
                      <a:r>
                        <a:rPr lang="sk-SK" sz="4000" b="1" dirty="0">
                          <a:solidFill>
                            <a:srgbClr val="FF0000"/>
                          </a:solidFill>
                        </a:rPr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4000" b="1" dirty="0">
                          <a:solidFill>
                            <a:srgbClr val="FF0000"/>
                          </a:solidFill>
                        </a:rPr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5741953"/>
                  </a:ext>
                </a:extLst>
              </a:tr>
            </a:tbl>
          </a:graphicData>
        </a:graphic>
      </p:graphicFrame>
      <p:graphicFrame>
        <p:nvGraphicFramePr>
          <p:cNvPr id="5" name="Tabuľka 5">
            <a:extLst>
              <a:ext uri="{FF2B5EF4-FFF2-40B4-BE49-F238E27FC236}">
                <a16:creationId xmlns:a16="http://schemas.microsoft.com/office/drawing/2014/main" xmlns="" id="{33E9ECBC-B1DC-4EE9-9732-0932E2C5AC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07854197"/>
              </p:ext>
            </p:extLst>
          </p:nvPr>
        </p:nvGraphicFramePr>
        <p:xfrm>
          <a:off x="1144104" y="1938202"/>
          <a:ext cx="5336210" cy="2169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7242">
                  <a:extLst>
                    <a:ext uri="{9D8B030D-6E8A-4147-A177-3AD203B41FA5}">
                      <a16:colId xmlns:a16="http://schemas.microsoft.com/office/drawing/2014/main" xmlns="" val="1928546811"/>
                    </a:ext>
                  </a:extLst>
                </a:gridCol>
                <a:gridCol w="1067242">
                  <a:extLst>
                    <a:ext uri="{9D8B030D-6E8A-4147-A177-3AD203B41FA5}">
                      <a16:colId xmlns:a16="http://schemas.microsoft.com/office/drawing/2014/main" xmlns="" val="2253790135"/>
                    </a:ext>
                  </a:extLst>
                </a:gridCol>
                <a:gridCol w="1067242">
                  <a:extLst>
                    <a:ext uri="{9D8B030D-6E8A-4147-A177-3AD203B41FA5}">
                      <a16:colId xmlns:a16="http://schemas.microsoft.com/office/drawing/2014/main" xmlns="" val="1195969920"/>
                    </a:ext>
                  </a:extLst>
                </a:gridCol>
                <a:gridCol w="1067242">
                  <a:extLst>
                    <a:ext uri="{9D8B030D-6E8A-4147-A177-3AD203B41FA5}">
                      <a16:colId xmlns:a16="http://schemas.microsoft.com/office/drawing/2014/main" xmlns="" val="151251080"/>
                    </a:ext>
                  </a:extLst>
                </a:gridCol>
                <a:gridCol w="1067242">
                  <a:extLst>
                    <a:ext uri="{9D8B030D-6E8A-4147-A177-3AD203B41FA5}">
                      <a16:colId xmlns:a16="http://schemas.microsoft.com/office/drawing/2014/main" xmlns="" val="787887073"/>
                    </a:ext>
                  </a:extLst>
                </a:gridCol>
              </a:tblGrid>
              <a:tr h="1084654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2213615"/>
                  </a:ext>
                </a:extLst>
              </a:tr>
              <a:tr h="1084654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9418424"/>
                  </a:ext>
                </a:extLst>
              </a:tr>
            </a:tbl>
          </a:graphicData>
        </a:graphic>
      </p:graphicFrame>
      <p:sp>
        <p:nvSpPr>
          <p:cNvPr id="8" name="Bublina: šípka nahor 7">
            <a:extLst>
              <a:ext uri="{FF2B5EF4-FFF2-40B4-BE49-F238E27FC236}">
                <a16:creationId xmlns:a16="http://schemas.microsoft.com/office/drawing/2014/main" xmlns="" id="{C36D0629-BE89-4145-9C32-850BA1F7A21E}"/>
              </a:ext>
            </a:extLst>
          </p:cNvPr>
          <p:cNvSpPr/>
          <p:nvPr/>
        </p:nvSpPr>
        <p:spPr>
          <a:xfrm>
            <a:off x="1590261" y="4240695"/>
            <a:ext cx="4134678" cy="1669774"/>
          </a:xfrm>
          <a:prstGeom prst="up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600" b="1" dirty="0">
                <a:solidFill>
                  <a:srgbClr val="7030A0"/>
                </a:solidFill>
              </a:rPr>
              <a:t>RIEŠENIE:</a:t>
            </a:r>
          </a:p>
        </p:txBody>
      </p:sp>
    </p:spTree>
    <p:extLst>
      <p:ext uri="{BB962C8B-B14F-4D97-AF65-F5344CB8AC3E}">
        <p14:creationId xmlns:p14="http://schemas.microsoft.com/office/powerpoint/2010/main" xmlns="" val="38919721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208</TotalTime>
  <Words>146</Words>
  <Application>Microsoft Office PowerPoint</Application>
  <PresentationFormat>Vlastná</PresentationFormat>
  <Paragraphs>35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Savon</vt:lpstr>
      <vt:lpstr>Snímka 1</vt:lpstr>
      <vt:lpstr>Pokúste sa vylúštiť názov zvieratka na obrázku. AKO NA TO?</vt:lpstr>
      <vt:lpstr>Snímka 3</vt:lpstr>
      <vt:lpstr>23 + 69 = ?</vt:lpstr>
      <vt:lpstr>47 + 36 = ?</vt:lpstr>
      <vt:lpstr>18 + 54 = ?</vt:lpstr>
      <vt:lpstr>66 + 25 = ?</vt:lpstr>
      <vt:lpstr>34 + 19 = ?</vt:lpstr>
      <vt:lpstr>Snímka 9</vt:lpstr>
      <vt:lpstr>Snímka 10</vt:lpstr>
      <vt:lpstr>Výborne!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Nikola</dc:creator>
  <cp:lastModifiedBy>IVANA</cp:lastModifiedBy>
  <cp:revision>31</cp:revision>
  <dcterms:created xsi:type="dcterms:W3CDTF">2020-04-20T06:00:54Z</dcterms:created>
  <dcterms:modified xsi:type="dcterms:W3CDTF">2020-06-10T03:48:56Z</dcterms:modified>
</cp:coreProperties>
</file>